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6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9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7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6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27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01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1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4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4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7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6690-3F7B-43AC-8298-64FB633DA1D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522495-6E80-4532-9DCC-4E486C12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et.emis.g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a-GE" sz="3600" dirty="0" smtClean="0"/>
              <a:t>აკაკი </a:t>
            </a:r>
            <a:r>
              <a:rPr lang="ka-GE" sz="3600" smtClean="0"/>
              <a:t>წერეთლის </a:t>
            </a:r>
            <a:r>
              <a:rPr lang="ka-GE" sz="3600" smtClean="0"/>
              <a:t>სახელმწიფო </a:t>
            </a:r>
            <a:r>
              <a:rPr lang="ka-GE" sz="3600" dirty="0" smtClean="0"/>
              <a:t>უნივერსიტეტი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პროფესიული და უწყვეტი განათლების ცენტრი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012" y="0"/>
            <a:ext cx="2857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/>
              <a:t> </a:t>
            </a:r>
            <a:r>
              <a:rPr lang="ka-GE" dirty="0" smtClean="0"/>
              <a:t>         პროფესიული პროგრამა </a:t>
            </a:r>
            <a:br>
              <a:rPr lang="ka-GE" dirty="0" smtClean="0"/>
            </a:br>
            <a:r>
              <a:rPr lang="ka-GE" dirty="0" smtClean="0"/>
              <a:t>                  საბიბლიოთეკო საქმე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19" y="2160588"/>
            <a:ext cx="5841999" cy="3881437"/>
          </a:xfrm>
        </p:spPr>
      </p:pic>
    </p:spTree>
    <p:extLst>
      <p:ext uri="{BB962C8B-B14F-4D97-AF65-F5344CB8AC3E}">
        <p14:creationId xmlns:p14="http://schemas.microsoft.com/office/powerpoint/2010/main" val="5472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3" y="365126"/>
            <a:ext cx="11151577" cy="1261452"/>
          </a:xfrm>
        </p:spPr>
        <p:txBody>
          <a:bodyPr/>
          <a:lstStyle/>
          <a:p>
            <a:r>
              <a:rPr lang="ka-GE" dirty="0" smtClean="0"/>
              <a:t>პროგრამის მიზანი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მისცეს პირს ფართო განათლება და ძირითადი ცოდნა საბიბლიოთეკო სფეროში; აგრეთვე, განუვითაროს ის აუცილებელი უნარები და კომპეტენციები, რომლებიც საჭიროა როგორც შრომის ბაზარზე გასასვლელად, ასევე სწავლის გასაგრძელებლად, როგორც ფორმალურ, ისე, არაფორმალურ საგანმანათლებლო სისტემებში.</a:t>
            </a:r>
          </a:p>
          <a:p>
            <a:pPr lvl="0"/>
            <a:r>
              <a:rPr lang="ka-GE" b="1" dirty="0"/>
              <a:t>დაშვების წინაპირობა </a:t>
            </a:r>
            <a:r>
              <a:rPr lang="ka-GE" b="1" dirty="0" smtClean="0"/>
              <a:t>: </a:t>
            </a:r>
            <a:r>
              <a:rPr lang="ka-GE" dirty="0" smtClean="0"/>
              <a:t>სრული </a:t>
            </a:r>
            <a:r>
              <a:rPr lang="ka-GE" dirty="0"/>
              <a:t>ზოგადი განათლება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469" y="782515"/>
            <a:ext cx="5861539" cy="37455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486" y="492370"/>
            <a:ext cx="5372100" cy="390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ka-GE" b="1" dirty="0">
                <a:ea typeface="Times New Roman" panose="02020603050405020304" pitchFamily="18" charset="0"/>
                <a:cs typeface="Sylfaen" panose="010A0502050306030303" pitchFamily="18" charset="0"/>
              </a:rPr>
              <a:t>დასაქმების სფერო და შესაძლებლობები</a:t>
            </a:r>
            <a:endParaRPr lang="en-US" sz="2400" dirty="0" smtClean="0">
              <a:effectLst/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171450" algn="l"/>
                <a:tab pos="228600" algn="l"/>
              </a:tabLst>
            </a:pPr>
            <a:r>
              <a:rPr lang="ka-GE" dirty="0">
                <a:ea typeface="Calibri" panose="020F0502020204030204" pitchFamily="34" charset="0"/>
                <a:cs typeface="Sylfaen" panose="010A0502050306030303" pitchFamily="18" charset="0"/>
              </a:rPr>
              <a:t>საბიბლიოთეკო საქმეში</a:t>
            </a:r>
            <a:r>
              <a:rPr lang="en-US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 </a:t>
            </a:r>
            <a:r>
              <a:rPr lang="ka-GE" dirty="0">
                <a:ea typeface="Calibri" panose="020F0502020204030204" pitchFamily="34" charset="0"/>
                <a:cs typeface="Sylfaen" panose="010A0502050306030303" pitchFamily="18" charset="0"/>
              </a:rPr>
              <a:t>საშუალო პროფესიული კვალიფიკაციის მქონე პირი შესაძლოა დასაქმდეს </a:t>
            </a:r>
            <a:r>
              <a:rPr lang="ka-GE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როგორც საჯარო, ისე კერძო სექტორის ბიბლიოთეკებში,  ქალაქის, სოფლის, საგანმანათლებლო დაწესებულებებისა და სხვადასხვა ტიპის ორგანიზაციების ბიბლიოთეკაში.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a-GE" dirty="0">
                <a:ea typeface="Times New Roman" panose="02020603050405020304" pitchFamily="18" charset="0"/>
                <a:cs typeface="Times New Roman" panose="02020603050405020304" pitchFamily="18" charset="0"/>
              </a:rPr>
              <a:t>ეკონომიკური საქმიანობების სახეების ეროვნული კლასიფიკატორის</a:t>
            </a:r>
            <a:r>
              <a:rPr lang="ka-GE" dirty="0">
                <a:ea typeface="Times New Roman" panose="02020603050405020304" pitchFamily="18" charset="0"/>
                <a:cs typeface="Sylfaen" panose="010A0502050306030303" pitchFamily="18" charset="0"/>
              </a:rPr>
              <a:t>  კოდები: 71.1; 71.11; 71.11.0</a:t>
            </a:r>
            <a:endParaRPr lang="en-US" sz="2400" dirty="0" smtClean="0">
              <a:effectLst/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ka-GE" dirty="0">
                <a:ea typeface="Sylfaen" panose="010A0502050306030303" pitchFamily="18" charset="0"/>
                <a:cs typeface="Sylfaen" panose="010A0502050306030303" pitchFamily="18" charset="0"/>
              </a:rPr>
              <a:t>დასაქმების საერთაშორისო კლასიფიკატორის (ISCO) კოდი: </a:t>
            </a:r>
            <a:r>
              <a:rPr lang="ka-GE" dirty="0">
                <a:ea typeface="Times New Roman" panose="02020603050405020304" pitchFamily="18" charset="0"/>
                <a:cs typeface="Times New Roman" panose="02020603050405020304" pitchFamily="18" charset="0"/>
              </a:rPr>
              <a:t>2621; 2622</a:t>
            </a:r>
            <a:endParaRPr lang="en-US" sz="2400" dirty="0">
              <a:effectLst/>
              <a:latin typeface="Stone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062" y="641838"/>
            <a:ext cx="9858191" cy="656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7" y="351692"/>
            <a:ext cx="6423151" cy="5723793"/>
          </a:xfrm>
        </p:spPr>
        <p:txBody>
          <a:bodyPr>
            <a:normAutofit/>
          </a:bodyPr>
          <a:lstStyle/>
          <a:p>
            <a:r>
              <a:rPr lang="ka-GE" dirty="0"/>
              <a:t> </a:t>
            </a:r>
            <a:r>
              <a:rPr lang="ka-GE" sz="3200" dirty="0"/>
              <a:t>კურსდამთავრებულს შეუძლია:</a:t>
            </a:r>
            <a:endParaRPr lang="en-US" sz="3200" dirty="0"/>
          </a:p>
          <a:p>
            <a:pPr lvl="0"/>
            <a:r>
              <a:rPr lang="ka-GE" dirty="0"/>
              <a:t>ბიბლიოთეკის სივრცის ორგანიზება</a:t>
            </a:r>
            <a:endParaRPr lang="en-US" dirty="0"/>
          </a:p>
          <a:p>
            <a:pPr lvl="0"/>
            <a:r>
              <a:rPr lang="ka-GE" dirty="0"/>
              <a:t>ფონდის დაკომპლექტება</a:t>
            </a:r>
            <a:endParaRPr lang="en-US" dirty="0"/>
          </a:p>
          <a:p>
            <a:pPr lvl="0"/>
            <a:r>
              <a:rPr lang="ka-GE" dirty="0"/>
              <a:t>ფონდის მართვა</a:t>
            </a:r>
            <a:endParaRPr lang="en-US" dirty="0"/>
          </a:p>
          <a:p>
            <a:pPr lvl="0"/>
            <a:r>
              <a:rPr lang="ka-GE" dirty="0"/>
              <a:t>ფონდის დაცვა</a:t>
            </a:r>
            <a:endParaRPr lang="en-US" dirty="0"/>
          </a:p>
          <a:p>
            <a:pPr lvl="0"/>
            <a:r>
              <a:rPr lang="ka-GE" dirty="0"/>
              <a:t>საცნობარო-საინფორმაციო მუშაობა</a:t>
            </a:r>
            <a:endParaRPr lang="en-US" dirty="0"/>
          </a:p>
          <a:p>
            <a:pPr lvl="0"/>
            <a:r>
              <a:rPr lang="ka-GE" dirty="0"/>
              <a:t> საბიბლიოთეკო მომსახურება</a:t>
            </a:r>
            <a:endParaRPr lang="en-US" dirty="0"/>
          </a:p>
          <a:p>
            <a:pPr lvl="0"/>
            <a:r>
              <a:rPr lang="ka-GE" dirty="0"/>
              <a:t>კულტურულ-საგანმანათლებლო ღონისძიებების ჩატარება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98" y="1151425"/>
            <a:ext cx="5459652" cy="36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639"/>
            <a:ext cx="10515600" cy="1506050"/>
          </a:xfrm>
        </p:spPr>
        <p:txBody>
          <a:bodyPr>
            <a:normAutofit fontScale="90000"/>
          </a:bodyPr>
          <a:lstStyle/>
          <a:p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                                    </a:t>
            </a:r>
            <a: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პროგრამაზე </a:t>
            </a:r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პროფესიული სტუდენტის სწავლა უფასოა </a:t>
            </a:r>
            <a:b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</a:t>
            </a:r>
            <a:b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                 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                                     </a:t>
            </a:r>
            <a:r>
              <a:rPr lang="ka-GE" sz="18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სწავლას </a:t>
            </a:r>
            <a: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სრულად აფინანსებს სახელმწიფო</a:t>
            </a:r>
            <a:br>
              <a:rPr lang="ka-GE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პროფესიულ პროგრამაზე სწავლის მსურველთა</a:t>
            </a:r>
            <a:br>
              <a:rPr lang="ka-GE" sz="3200" dirty="0" smtClean="0"/>
            </a:br>
            <a:r>
              <a:rPr lang="ka-GE" dirty="0"/>
              <a:t>რეგისტრაცია მიმდინარეობს 2021 წლის 12 ივლისიდან 20 აგვისტოს ჩათვლით:</a:t>
            </a:r>
            <a:br>
              <a:rPr lang="ka-GE" dirty="0"/>
            </a:br>
            <a:r>
              <a:rPr lang="ka-GE" dirty="0"/>
              <a:t>რეგისტრაციის საკითხზე კონსულტაცია შეგიძლიათ მიიღოთ აკაკი წერეთლის სახელმწიფო უნივერსიტეტის </a:t>
            </a:r>
            <a:r>
              <a:rPr lang="en-US" dirty="0"/>
              <a:t>I </a:t>
            </a:r>
            <a:r>
              <a:rPr lang="ka-GE" dirty="0"/>
              <a:t>კორპუსში , ოთახი </a:t>
            </a:r>
            <a:r>
              <a:rPr lang="en-US" dirty="0"/>
              <a:t>n-1107</a:t>
            </a:r>
            <a:r>
              <a:rPr lang="ka-GE" dirty="0"/>
              <a:t>; ტელ :577131850; 577131846 </a:t>
            </a:r>
            <a:br>
              <a:rPr lang="ka-GE" dirty="0"/>
            </a:br>
            <a:r>
              <a:rPr lang="ka-GE" dirty="0"/>
              <a:t>რესურსცენტრებში;</a:t>
            </a:r>
            <a:br>
              <a:rPr lang="ka-GE" dirty="0"/>
            </a:br>
            <a:r>
              <a:rPr lang="ka-GE" dirty="0"/>
              <a:t>რეგისტრაციას გაივლით  ელექტრონული (ონლაინ) </a:t>
            </a:r>
            <a:r>
              <a:rPr lang="en-US" dirty="0">
                <a:hlinkClick r:id="rId2"/>
              </a:rPr>
              <a:t>https://vet.emis.ge/</a:t>
            </a:r>
            <a:r>
              <a:rPr lang="en-US" dirty="0"/>
              <a:t> </a:t>
            </a:r>
            <a:r>
              <a:rPr lang="ka-GE" dirty="0"/>
              <a:t>ვებგვერდის მეშვეობით</a:t>
            </a:r>
            <a:r>
              <a:rPr lang="ka-GE" sz="3200" dirty="0" smtClean="0"/>
              <a:t/>
            </a:r>
            <a:br>
              <a:rPr lang="ka-GE" sz="32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24</TotalTime>
  <Words>147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StoneSans</vt:lpstr>
      <vt:lpstr>Sylfaen</vt:lpstr>
      <vt:lpstr>Times New Roman</vt:lpstr>
      <vt:lpstr>Trebuchet MS</vt:lpstr>
      <vt:lpstr>Wingdings</vt:lpstr>
      <vt:lpstr>Wingdings 3</vt:lpstr>
      <vt:lpstr>Facet</vt:lpstr>
      <vt:lpstr>აკაკი წერეთლის სახელმწიფო უნივერსიტეტი</vt:lpstr>
      <vt:lpstr>          პროფესიული პროგრამა                    საბიბლიოთეკო საქმე </vt:lpstr>
      <vt:lpstr>პროგრამის მიზანი : </vt:lpstr>
      <vt:lpstr>PowerPoint Presentation</vt:lpstr>
      <vt:lpstr>PowerPoint Presentation</vt:lpstr>
      <vt:lpstr>PowerPoint Presentation</vt:lpstr>
      <vt:lpstr>                                         პროგრამაზე პროფესიული სტუდენტის სწავლა უფასოა                                                                   სწავლას სრულად აფინანსებს სახელმწიფო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აკაკი წერეთლის სახელმიწოფო უნივერსიტეტი</dc:title>
  <dc:creator>admin</dc:creator>
  <cp:lastModifiedBy>admin</cp:lastModifiedBy>
  <cp:revision>4</cp:revision>
  <dcterms:created xsi:type="dcterms:W3CDTF">2021-07-15T12:02:19Z</dcterms:created>
  <dcterms:modified xsi:type="dcterms:W3CDTF">2021-07-15T12:29:30Z</dcterms:modified>
</cp:coreProperties>
</file>